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1737975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294" autoAdjust="0"/>
  </p:normalViewPr>
  <p:slideViewPr>
    <p:cSldViewPr>
      <p:cViewPr varScale="1">
        <p:scale>
          <a:sx n="78" d="100"/>
          <a:sy n="78" d="100"/>
        </p:scale>
        <p:origin x="-312" y="-96"/>
      </p:cViewPr>
      <p:guideLst>
        <p:guide orient="horz" pos="2160"/>
        <p:guide pos="36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D3B06-4467-4520-82DD-93977C15CB37}" type="datetimeFigureOut">
              <a:rPr lang="ru-RU" smtClean="0"/>
              <a:t>24.11.2024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71725" y="514350"/>
            <a:ext cx="44005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78B79-C3D2-441C-B24F-80735B8B1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71725" y="514350"/>
            <a:ext cx="440055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8B79-C3D2-441C-B24F-80735B8B1A8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20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71725" y="514350"/>
            <a:ext cx="440055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8B79-C3D2-441C-B24F-80735B8B1A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2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0349" y="2130430"/>
            <a:ext cx="997727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0697" y="3886200"/>
            <a:ext cx="821658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AEF4-9148-4C6A-B7F7-2AEF9EDD57AA}" type="datetime1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3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327A-1F1B-41C9-9B2F-AAA1BD6B7698}" type="datetime1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7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10031" y="274643"/>
            <a:ext cx="264104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6899" y="274643"/>
            <a:ext cx="77275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8596-82C1-4E1A-957B-40D58441E6C5}" type="datetime1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21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77D3-D2DE-4C80-8179-C3C168E3BCAB}" type="datetime1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19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21" y="4406905"/>
            <a:ext cx="99772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7221" y="2906713"/>
            <a:ext cx="99772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DDD4-1F72-45B3-A0B6-54178260B509}" type="datetime1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3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6900" y="1600205"/>
            <a:ext cx="51842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66805" y="1600205"/>
            <a:ext cx="51842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82D3-D68A-4FA8-BD9A-B9ED0EDD24FF}" type="datetime1">
              <a:rPr lang="ru-RU" smtClean="0"/>
              <a:t>24.11.2024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902" y="1535113"/>
            <a:ext cx="51863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902" y="2174875"/>
            <a:ext cx="51863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62730" y="1535113"/>
            <a:ext cx="51883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62730" y="2174875"/>
            <a:ext cx="51883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E438-449C-463F-A767-D083F54559E9}" type="datetime1">
              <a:rPr lang="ru-RU" smtClean="0"/>
              <a:t>24.11.2024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3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16BF-3921-4922-9406-9C63D8E0DC9D}" type="datetime1">
              <a:rPr lang="ru-RU" smtClean="0"/>
              <a:t>24.11.2024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1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F0E-C63A-49CE-8133-BA865608F177}" type="datetime1">
              <a:rPr lang="ru-RU" smtClean="0"/>
              <a:t>24.11.2024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1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900" y="273050"/>
            <a:ext cx="38617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9224" y="273055"/>
            <a:ext cx="65618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6900" y="1435103"/>
            <a:ext cx="38617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CD56-0F96-46CB-81C6-A059C08E8544}" type="datetime1">
              <a:rPr lang="ru-RU" smtClean="0"/>
              <a:t>24.11.2024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9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0726" y="4800600"/>
            <a:ext cx="70427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00726" y="612775"/>
            <a:ext cx="70427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00726" y="5367338"/>
            <a:ext cx="70427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DD19-28FC-4EF5-8885-AB5AB5E1C815}" type="datetime1">
              <a:rPr lang="ru-RU" smtClean="0"/>
              <a:t>24.11.2024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8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902" y="274638"/>
            <a:ext cx="1056417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902" y="1600205"/>
            <a:ext cx="1056417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86899" y="6356355"/>
            <a:ext cx="2738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60B7-50D0-48B7-9BE5-4CF3AD67B401}" type="datetime1">
              <a:rPr lang="ru-RU" smtClean="0"/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10475" y="6356355"/>
            <a:ext cx="3717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12217" y="6356355"/>
            <a:ext cx="2738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03F4-15C9-4B81-B395-94B89CC9E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1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5"/>
            <a:ext cx="11737975" cy="5847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Физика и астрофизика  - от фундаментальных констант до гамма-всплесков  и космологии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  18-19 ноября 2024 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306" y="1340768"/>
            <a:ext cx="107213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М.И.Кислицкий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ПОПУТНЫЕ КОСМИЧЕСКИЕ ЭКСПЕРИМЕНТЫ НА СЕРИЙНЫХ КОСМИЧЕСКИХ АППРАТАХ – ОПЫТ И СОВРЕМЕННОЕ СОСТОЯНИЕ. 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ИСТОРИЯ ПРОЕКТА «КОНУС-А»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mksl21@mail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БГТУ «ВОЕНМЕХ» им.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Д.Ф.Устинова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Санкт-Петербург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047" y="1124744"/>
            <a:ext cx="1007432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космических средств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   дооснащение штатных (серийных)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космических аппаратов (КА)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дополнительной целевой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аппаратурой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(ДЦА) 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генерация дополнительного выходного эффекта.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Функционирование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ДЦА обеспечивается за счет имеющихся у КА и других составных частей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космического комплекса (КК)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избытков технических ресурсов 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●  Практика космической деятельности демонстрирует повсеместное наличие у существующих космических средств  неиспользуемых избытков технических ресурсов. Их возникновение обусловлено рядом  объективных причин. Поэтому область возможного применения способа дополнительного использования КК широка.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● При дополнительном использовании госбюджетных КК не взимается плата за выведение госбюджетной ДЦА на орбиту и использование ею избыточных ресурсов КК. Это позволяет  многократно снизить стоимость решения целевых задач в космосе.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использование  позволяет получить дополнительный выходной эффект от затрат, которые были ранее понесены при создании используемого  штатного КК.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" y="5"/>
            <a:ext cx="11737975" cy="5847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Физика и астрофизика  - от фундаментальных констант до гамма-всплесков  и космологии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  18-19 ноября 2024 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2</a:t>
            </a:fld>
            <a:endParaRPr lang="ru-RU"/>
          </a:p>
        </p:txBody>
      </p:sp>
      <p:sp>
        <p:nvSpPr>
          <p:cNvPr id="5" name="TextBox 5"/>
          <p:cNvSpPr txBox="1"/>
          <p:nvPr/>
        </p:nvSpPr>
        <p:spPr>
          <a:xfrm>
            <a:off x="-31104" y="-33333"/>
            <a:ext cx="11737975" cy="5847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Физика и астрофизика  - от фундаментальных констант до гамма-всплесков  и космологии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  18-19 ноября 2024 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1" y="5"/>
            <a:ext cx="11737975" cy="5847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Физика и астрофизика  - от фундаментальных констант до гамма-всплесков  и космологии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  18-19 ноября 2024 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574421" y="913531"/>
            <a:ext cx="8002248" cy="5656165"/>
            <a:chOff x="61087" y="49466"/>
            <a:chExt cx="6539745" cy="3540899"/>
          </a:xfrm>
          <a:noFill/>
        </p:grpSpPr>
        <p:sp>
          <p:nvSpPr>
            <p:cNvPr id="4" name="Надпись 48"/>
            <p:cNvSpPr txBox="1">
              <a:spLocks noChangeArrowheads="1"/>
            </p:cNvSpPr>
            <p:nvPr/>
          </p:nvSpPr>
          <p:spPr bwMode="auto">
            <a:xfrm>
              <a:off x="106111" y="1380259"/>
              <a:ext cx="6417449" cy="5859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ДОПОЛНИТЕЛЬНОЕ 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ИСПОЛЬЗОВАНИЕ космических комплексов с размещением на космических аппаратах </a:t>
              </a:r>
              <a:r>
                <a:rPr lang="ru-RU" sz="11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ДЦА</a:t>
              </a: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обеспечением ее функционирования за счет использования </a:t>
              </a: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избытков технических ресурсов 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КА и других составных частей </a:t>
              </a: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КК</a:t>
              </a:r>
            </a:p>
            <a:p>
              <a:pPr algn="ctr">
                <a:spcAft>
                  <a:spcPts val="0"/>
                </a:spcAft>
              </a:pPr>
              <a:endParaRPr lang="ru-RU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Принципы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: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приоритетности, конфиденциальности, экономичности     </a:t>
              </a:r>
            </a:p>
          </p:txBody>
        </p:sp>
        <p:sp>
          <p:nvSpPr>
            <p:cNvPr id="5" name="Надпись 48"/>
            <p:cNvSpPr txBox="1">
              <a:spLocks noChangeArrowheads="1"/>
            </p:cNvSpPr>
            <p:nvPr/>
          </p:nvSpPr>
          <p:spPr bwMode="auto">
            <a:xfrm>
              <a:off x="985584" y="2109852"/>
              <a:ext cx="4654943" cy="3155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Отсутствие затрат на выведение дополнительной целевой аппаратуры на орбиту и на использование ресурсов космического аппарата и космического комплекса</a:t>
              </a:r>
            </a:p>
            <a:p>
              <a:pPr>
                <a:spcAft>
                  <a:spcPts val="0"/>
                </a:spcAft>
              </a:pPr>
              <a:r>
                <a:rPr lang="ru-RU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61087" y="49466"/>
              <a:ext cx="6539745" cy="3540899"/>
              <a:chOff x="61087" y="49466"/>
              <a:chExt cx="6539745" cy="3540899"/>
            </a:xfrm>
            <a:grpFill/>
          </p:grpSpPr>
          <p:sp>
            <p:nvSpPr>
              <p:cNvPr id="7" name="Прямоугольник 6"/>
              <p:cNvSpPr>
                <a:spLocks noChangeArrowheads="1"/>
              </p:cNvSpPr>
              <p:nvPr/>
            </p:nvSpPr>
            <p:spPr bwMode="auto">
              <a:xfrm>
                <a:off x="73534" y="49466"/>
                <a:ext cx="4003263" cy="12256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8" name="Группа 7"/>
              <p:cNvGrpSpPr>
                <a:grpSpLocks/>
              </p:cNvGrpSpPr>
              <p:nvPr/>
            </p:nvGrpSpPr>
            <p:grpSpPr bwMode="auto">
              <a:xfrm>
                <a:off x="199106" y="66990"/>
                <a:ext cx="3815006" cy="1137104"/>
                <a:chOff x="74763" y="66992"/>
                <a:chExt cx="37430" cy="11373"/>
              </a:xfrm>
              <a:grpFill/>
            </p:grpSpPr>
            <p:sp>
              <p:nvSpPr>
                <p:cNvPr id="20" name="Надпись 25"/>
                <p:cNvSpPr txBox="1">
                  <a:spLocks noChangeArrowheads="1"/>
                </p:cNvSpPr>
                <p:nvPr/>
              </p:nvSpPr>
              <p:spPr bwMode="auto">
                <a:xfrm>
                  <a:off x="75686" y="66992"/>
                  <a:ext cx="31432" cy="428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Побудительные мотивы </a:t>
                  </a:r>
                </a:p>
              </p:txBody>
            </p:sp>
            <p:sp>
              <p:nvSpPr>
                <p:cNvPr id="21" name="Надпись 26"/>
                <p:cNvSpPr txBox="1">
                  <a:spLocks noChangeArrowheads="1"/>
                </p:cNvSpPr>
                <p:nvPr/>
              </p:nvSpPr>
              <p:spPr bwMode="auto">
                <a:xfrm>
                  <a:off x="74763" y="68903"/>
                  <a:ext cx="14407" cy="574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Потребность в увеличении выходного эффекта космической деятельности </a:t>
                  </a:r>
                </a:p>
              </p:txBody>
            </p:sp>
            <p:sp>
              <p:nvSpPr>
                <p:cNvPr id="22" name="Надпись 27"/>
                <p:cNvSpPr txBox="1">
                  <a:spLocks noChangeArrowheads="1"/>
                </p:cNvSpPr>
                <p:nvPr/>
              </p:nvSpPr>
              <p:spPr bwMode="auto">
                <a:xfrm>
                  <a:off x="99965" y="68903"/>
                  <a:ext cx="12228" cy="58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Ограниченность средств, выделяемых на космическую деятельность</a:t>
                  </a:r>
                </a:p>
              </p:txBody>
            </p:sp>
            <p:sp>
              <p:nvSpPr>
                <p:cNvPr id="23" name="Надпись 28"/>
                <p:cNvSpPr txBox="1">
                  <a:spLocks noChangeArrowheads="1"/>
                </p:cNvSpPr>
                <p:nvPr/>
              </p:nvSpPr>
              <p:spPr bwMode="auto">
                <a:xfrm>
                  <a:off x="75140" y="75355"/>
                  <a:ext cx="35729" cy="301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05000"/>
                    </a:lnSpc>
                    <a:spcAft>
                      <a:spcPts val="800"/>
                    </a:spcAft>
                  </a:pPr>
                  <a:r>
                    <a:rPr lang="ru-RU" sz="11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Потребность в дополнительном выходном эффекте от космических средств при невысоком уровне затрат</a:t>
                  </a:r>
                </a:p>
                <a:p>
                  <a:pPr>
                    <a:spcAft>
                      <a:spcPts val="0"/>
                    </a:spcAft>
                  </a:pPr>
                  <a:r>
                    <a:rPr lang="ru-RU" sz="1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Прямоугольник 8"/>
              <p:cNvSpPr>
                <a:spLocks noChangeArrowheads="1"/>
              </p:cNvSpPr>
              <p:nvPr/>
            </p:nvSpPr>
            <p:spPr bwMode="auto">
              <a:xfrm>
                <a:off x="4203339" y="49467"/>
                <a:ext cx="2397493" cy="122631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" name="Надпись 40"/>
              <p:cNvSpPr txBox="1">
                <a:spLocks noChangeArrowheads="1"/>
              </p:cNvSpPr>
              <p:nvPr/>
            </p:nvSpPr>
            <p:spPr bwMode="auto">
              <a:xfrm>
                <a:off x="4451255" y="95292"/>
                <a:ext cx="2055522" cy="16276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Необходимые условия реализации</a:t>
                </a:r>
              </a:p>
            </p:txBody>
          </p:sp>
          <p:sp>
            <p:nvSpPr>
              <p:cNvPr id="11" name="Надпись 41"/>
              <p:cNvSpPr txBox="1">
                <a:spLocks noChangeArrowheads="1"/>
              </p:cNvSpPr>
              <p:nvPr/>
            </p:nvSpPr>
            <p:spPr bwMode="auto">
              <a:xfrm>
                <a:off x="4262335" y="281253"/>
                <a:ext cx="2244441" cy="29298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Наличие эксплуатируемых космических комплексов </a:t>
                </a:r>
              </a:p>
            </p:txBody>
          </p:sp>
          <p:sp>
            <p:nvSpPr>
              <p:cNvPr id="12" name="Надпись 42"/>
              <p:cNvSpPr txBox="1">
                <a:spLocks noChangeArrowheads="1"/>
              </p:cNvSpPr>
              <p:nvPr/>
            </p:nvSpPr>
            <p:spPr bwMode="auto">
              <a:xfrm>
                <a:off x="4678535" y="771793"/>
                <a:ext cx="1828242" cy="405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Наличие у космических </a:t>
                </a:r>
                <a:r>
                  <a:rPr lang="ru-RU" sz="11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комплексов избыточных </a:t>
                </a: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технических </a:t>
                </a:r>
                <a:r>
                  <a:rPr lang="ru-RU" sz="11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ресурсов</a:t>
                </a:r>
                <a:endPara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1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Прямоугольник 12"/>
              <p:cNvSpPr>
                <a:spLocks noChangeArrowheads="1"/>
              </p:cNvSpPr>
              <p:nvPr/>
            </p:nvSpPr>
            <p:spPr bwMode="auto">
              <a:xfrm>
                <a:off x="61087" y="2598742"/>
                <a:ext cx="6527298" cy="99162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ru-RU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4" name="Надпись 57"/>
              <p:cNvSpPr txBox="1">
                <a:spLocks noChangeArrowheads="1"/>
              </p:cNvSpPr>
              <p:nvPr/>
            </p:nvSpPr>
            <p:spPr bwMode="auto">
              <a:xfrm>
                <a:off x="106111" y="2841270"/>
                <a:ext cx="1796970" cy="63103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1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Получение  дополнительного выходного эффекта от применения космических комплексов </a:t>
                </a:r>
              </a:p>
            </p:txBody>
          </p:sp>
          <p:sp>
            <p:nvSpPr>
              <p:cNvPr id="15" name="Надпись 58"/>
              <p:cNvSpPr txBox="1">
                <a:spLocks noChangeArrowheads="1"/>
              </p:cNvSpPr>
              <p:nvPr/>
            </p:nvSpPr>
            <p:spPr bwMode="auto">
              <a:xfrm>
                <a:off x="2006232" y="2841270"/>
                <a:ext cx="2414615" cy="63103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Экономия средств на получение дополнительного выходного эффекта в сравнении с вариантом создания специализированного космического комплекса аналогичного назначения</a:t>
                </a:r>
              </a:p>
            </p:txBody>
          </p:sp>
          <p:sp>
            <p:nvSpPr>
              <p:cNvPr id="16" name="Надпись 60"/>
              <p:cNvSpPr txBox="1">
                <a:spLocks noChangeArrowheads="1"/>
              </p:cNvSpPr>
              <p:nvPr/>
            </p:nvSpPr>
            <p:spPr bwMode="auto">
              <a:xfrm>
                <a:off x="4506830" y="2826004"/>
                <a:ext cx="1982193" cy="63103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Функционирование  КК      </a:t>
                </a:r>
                <a:r>
                  <a:rPr lang="ru-RU" sz="11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дополнительного </a:t>
                </a:r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использования                            с сохранением заданного уровня решения основной целевой задачи</a:t>
                </a:r>
              </a:p>
            </p:txBody>
          </p:sp>
          <p:cxnSp>
            <p:nvCxnSpPr>
              <p:cNvPr id="17" name="Прямая со стрелкой 16"/>
              <p:cNvCxnSpPr>
                <a:cxnSpLocks noChangeShapeType="1"/>
              </p:cNvCxnSpPr>
              <p:nvPr/>
            </p:nvCxnSpPr>
            <p:spPr bwMode="auto">
              <a:xfrm>
                <a:off x="5986702" y="1967709"/>
                <a:ext cx="0" cy="631033"/>
              </a:xfrm>
              <a:prstGeom prst="straightConnector1">
                <a:avLst/>
              </a:prstGeom>
              <a:grpFill/>
              <a:ln w="254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/>
            </p:spPr>
          </p:cxnSp>
          <p:cxnSp>
            <p:nvCxnSpPr>
              <p:cNvPr id="18" name="Прямая со стрелкой 17"/>
              <p:cNvCxnSpPr>
                <a:cxnSpLocks noChangeShapeType="1"/>
              </p:cNvCxnSpPr>
              <p:nvPr/>
            </p:nvCxnSpPr>
            <p:spPr bwMode="auto">
              <a:xfrm>
                <a:off x="714842" y="1967709"/>
                <a:ext cx="0" cy="631033"/>
              </a:xfrm>
              <a:prstGeom prst="straightConnector1">
                <a:avLst/>
              </a:prstGeom>
              <a:grpFill/>
              <a:ln w="254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/>
            </p:spPr>
          </p:cxnSp>
          <p:cxnSp>
            <p:nvCxnSpPr>
              <p:cNvPr id="19" name="Прямая со стрелкой 18"/>
              <p:cNvCxnSpPr>
                <a:cxnSpLocks noChangeShapeType="1"/>
              </p:cNvCxnSpPr>
              <p:nvPr/>
            </p:nvCxnSpPr>
            <p:spPr bwMode="auto">
              <a:xfrm>
                <a:off x="3314836" y="2420548"/>
                <a:ext cx="0" cy="180295"/>
              </a:xfrm>
              <a:prstGeom prst="straightConnector1">
                <a:avLst/>
              </a:prstGeom>
              <a:grpFill/>
              <a:ln w="254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/>
            </p:spPr>
          </p:cxnSp>
        </p:grpSp>
      </p:grpSp>
      <p:sp>
        <p:nvSpPr>
          <p:cNvPr id="24" name="Надпись 35"/>
          <p:cNvSpPr txBox="1">
            <a:spLocks noChangeArrowheads="1"/>
          </p:cNvSpPr>
          <p:nvPr/>
        </p:nvSpPr>
        <p:spPr bwMode="auto">
          <a:xfrm>
            <a:off x="4874547" y="1346720"/>
            <a:ext cx="811754" cy="720901"/>
          </a:xfrm>
          <a:prstGeom prst="rect">
            <a:avLst/>
          </a:prstGeom>
          <a:solidFill>
            <a:srgbClr val="F4B083"/>
          </a:solidFill>
          <a:ln w="1905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ПРО-ТИВО-РЕЧИЕ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Надпись 11"/>
          <p:cNvSpPr txBox="1">
            <a:spLocks noChangeArrowheads="1"/>
          </p:cNvSpPr>
          <p:nvPr/>
        </p:nvSpPr>
        <p:spPr bwMode="auto">
          <a:xfrm>
            <a:off x="3445850" y="5079828"/>
            <a:ext cx="5730350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дополнительного использования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космических комплексов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" name="Прямая со стрелкой 25"/>
          <p:cNvCxnSpPr>
            <a:stCxn id="23" idx="2"/>
          </p:cNvCxnSpPr>
          <p:nvPr/>
        </p:nvCxnSpPr>
        <p:spPr>
          <a:xfrm>
            <a:off x="5018305" y="2757917"/>
            <a:ext cx="0" cy="30590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2"/>
          </p:cNvCxnSpPr>
          <p:nvPr/>
        </p:nvCxnSpPr>
        <p:spPr>
          <a:xfrm>
            <a:off x="9343032" y="2715362"/>
            <a:ext cx="0" cy="3623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4" idx="2"/>
          </p:cNvCxnSpPr>
          <p:nvPr/>
        </p:nvCxnSpPr>
        <p:spPr>
          <a:xfrm flipH="1">
            <a:off x="5280422" y="2067621"/>
            <a:ext cx="2" cy="22159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4" idx="1"/>
          </p:cNvCxnSpPr>
          <p:nvPr/>
        </p:nvCxnSpPr>
        <p:spPr>
          <a:xfrm>
            <a:off x="4571189" y="1707170"/>
            <a:ext cx="303358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4" idx="3"/>
          </p:cNvCxnSpPr>
          <p:nvPr/>
        </p:nvCxnSpPr>
        <p:spPr>
          <a:xfrm flipH="1">
            <a:off x="5686301" y="1705439"/>
            <a:ext cx="231208" cy="17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" idx="2"/>
            <a:endCxn id="5" idx="0"/>
          </p:cNvCxnSpPr>
          <p:nvPr/>
        </p:nvCxnSpPr>
        <p:spPr>
          <a:xfrm flipH="1">
            <a:off x="6553637" y="3975315"/>
            <a:ext cx="2179" cy="2294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318790" y="3963430"/>
            <a:ext cx="0" cy="288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915" y="4004642"/>
            <a:ext cx="2310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Концептуальная схема дополнительного использования космических комплексов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8004507" y="1769328"/>
            <a:ext cx="0" cy="128753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778533" y="3979677"/>
            <a:ext cx="0" cy="2270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03F4-15C9-4B81-B395-94B89CC9E6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55185" y="6396910"/>
            <a:ext cx="381253" cy="274320"/>
          </a:xfrm>
        </p:spPr>
        <p:txBody>
          <a:bodyPr/>
          <a:lstStyle/>
          <a:p>
            <a:fld id="{A7F88AE8-4E88-4D25-9B71-7456C2F493D9}" type="slidenum">
              <a:rPr 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238" y="1471149"/>
            <a:ext cx="452401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 реализации дополнительного использования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действующих космических комплексов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4704" y="2501142"/>
            <a:ext cx="1213078" cy="21082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в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научно-технической литературе системного описания процесса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КК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275" y="2501142"/>
            <a:ext cx="1375508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Разнообразное системное влияние ДЦА  на функционирование  КА и других составных частей КК и отсутствие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научно-технической литературе методик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количественной оценки этого влияния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8316" y="2501142"/>
            <a:ext cx="1234933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в научно-технической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литературе методик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оценки стоимости решения целевой задачи при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ном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КК и достигаемой при этом экономии средств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0"/>
            <a:endCxn id="3" idx="2"/>
          </p:cNvCxnSpPr>
          <p:nvPr/>
        </p:nvCxnSpPr>
        <p:spPr>
          <a:xfrm flipV="1">
            <a:off x="2911243" y="1932814"/>
            <a:ext cx="1" cy="568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</p:cNvCxnSpPr>
          <p:nvPr/>
        </p:nvCxnSpPr>
        <p:spPr>
          <a:xfrm flipV="1">
            <a:off x="1215029" y="1925120"/>
            <a:ext cx="0" cy="576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555782" y="1925120"/>
            <a:ext cx="1" cy="5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" y="5"/>
            <a:ext cx="11737975" cy="5847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Физика и астрофизика  - от фундаментальных констант до гамма-всплесков  и космологии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  18-19 ноября 2024 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52963" y="1739396"/>
            <a:ext cx="5616000" cy="243143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Реализованы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практике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следующие проекты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дополнительного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действующих 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космических комплексов: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Times New Roman"/>
                <a:cs typeface="Times New Roman"/>
              </a:rPr>
              <a:t>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«Зенит – Наука»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1970-1980-е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г.г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.,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ЦСКБ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●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Конус – А»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 1990-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2000-е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г.г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.,  КБ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Арсенал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им. 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М.В.Фрунзе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5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1" y="5"/>
            <a:ext cx="11737975" cy="5847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Физика и астрофизика  - от фундаментальных констант до гамма-всплесков  и космологии 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  18-19 ноября 2024 г.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1" descr="Конус нью прозрач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288" y="2405364"/>
            <a:ext cx="5351993" cy="27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8387" y="1657256"/>
            <a:ext cx="511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Times New Roman"/>
                <a:cs typeface="Times New Roman"/>
              </a:rPr>
              <a:t>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Выполнялась с 1993 г. по 2008 г. в рамках Федеральной космической программы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Times New Roman"/>
                <a:cs typeface="Times New Roman"/>
              </a:rPr>
              <a:t>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Постановщик задачи и разработчик научной аппаратуры – Физико-технический институт им.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А.Ф.Иоффе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РАН. Научный руководитель – член-корреспондент РАН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Е.П.Мазец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Times New Roman"/>
                <a:cs typeface="Times New Roman"/>
              </a:rPr>
              <a:t>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Головной исполнитель  - Конструкторское бюро «Арсенал им.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М.В.Фрунзе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(ГК «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Роскосмос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Times New Roman"/>
                <a:cs typeface="Times New Roman"/>
              </a:rPr>
              <a:t>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орбитах функционировали три космических аппарата, запущенные в 1995, 1997 и 2006 гг.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космические аппараты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полном объеме решили  возложенные на них задачи, как основные так и дополнительные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ценная научная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информация. Совместная работа аппаратуры типа «Конус» на этих КА и на КА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Wind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разнесенных на 1,5 млн. км, обеспечила повышение точности определения направления на источник гамма-всплеска.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Times New Roman"/>
                <a:cs typeface="Times New Roman"/>
              </a:rPr>
              <a:t>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 научной аппаратуры – 80 кг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 дополнительной полезной нагрузки в целом – 130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кг</a:t>
            </a:r>
          </a:p>
          <a:p>
            <a:pPr algn="just"/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410" y="764704"/>
            <a:ext cx="1033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Опытно-конструкторская работа «Конус-А»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всплесков космического гамма-излучения на низкоорбитальных космических аппаратах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6288" y="5733256"/>
            <a:ext cx="57125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Результаты выполнения проекта «Конус-А» убедительно </a:t>
            </a: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подтвердили перспективность проведения попутных</a:t>
            </a: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экспериментов на борту серийных космических аппаратов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709</Words>
  <Application>Microsoft Office PowerPoint</Application>
  <PresentationFormat>Произвольный</PresentationFormat>
  <Paragraphs>99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26</cp:revision>
  <dcterms:created xsi:type="dcterms:W3CDTF">2024-11-09T15:01:50Z</dcterms:created>
  <dcterms:modified xsi:type="dcterms:W3CDTF">2024-11-24T10:56:53Z</dcterms:modified>
</cp:coreProperties>
</file>